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8" r:id="rId3"/>
    <p:sldId id="257" r:id="rId4"/>
    <p:sldId id="262" r:id="rId5"/>
    <p:sldId id="263" r:id="rId6"/>
    <p:sldId id="259" r:id="rId7"/>
    <p:sldId id="264" r:id="rId8"/>
    <p:sldId id="260" r:id="rId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10E80-072C-41FB-81A6-6E97B6F57A99}" type="datetimeFigureOut">
              <a:rPr lang="nb-NO" smtClean="0"/>
              <a:t>14.04.2016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B700C-3492-4EF2-9CC6-D92903FE278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0761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B700C-3492-4EF2-9CC6-D92903FE278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1859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EAEF-A98F-431E-A350-AAC0F4B530F5}" type="datetimeFigureOut">
              <a:rPr lang="nb-NO" smtClean="0"/>
              <a:t>14.04.2016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1A2B-7AFE-41FB-88E9-1C6DAF5459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024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EAEF-A98F-431E-A350-AAC0F4B530F5}" type="datetimeFigureOut">
              <a:rPr lang="nb-NO" smtClean="0"/>
              <a:t>14.04.2016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1A2B-7AFE-41FB-88E9-1C6DAF5459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752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EAEF-A98F-431E-A350-AAC0F4B530F5}" type="datetimeFigureOut">
              <a:rPr lang="nb-NO" smtClean="0"/>
              <a:t>14.04.2016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1A2B-7AFE-41FB-88E9-1C6DAF5459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972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EAEF-A98F-431E-A350-AAC0F4B530F5}" type="datetimeFigureOut">
              <a:rPr lang="nb-NO" smtClean="0"/>
              <a:t>14.04.2016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1A2B-7AFE-41FB-88E9-1C6DAF5459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859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EAEF-A98F-431E-A350-AAC0F4B530F5}" type="datetimeFigureOut">
              <a:rPr lang="nb-NO" smtClean="0"/>
              <a:t>14.04.2016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1A2B-7AFE-41FB-88E9-1C6DAF5459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766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EAEF-A98F-431E-A350-AAC0F4B530F5}" type="datetimeFigureOut">
              <a:rPr lang="nb-NO" smtClean="0"/>
              <a:t>14.04.2016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1A2B-7AFE-41FB-88E9-1C6DAF5459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082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EAEF-A98F-431E-A350-AAC0F4B530F5}" type="datetimeFigureOut">
              <a:rPr lang="nb-NO" smtClean="0"/>
              <a:t>14.04.2016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1A2B-7AFE-41FB-88E9-1C6DAF5459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846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EAEF-A98F-431E-A350-AAC0F4B530F5}" type="datetimeFigureOut">
              <a:rPr lang="nb-NO" smtClean="0"/>
              <a:t>14.04.2016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1A2B-7AFE-41FB-88E9-1C6DAF5459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847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EAEF-A98F-431E-A350-AAC0F4B530F5}" type="datetimeFigureOut">
              <a:rPr lang="nb-NO" smtClean="0"/>
              <a:t>14.04.2016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1A2B-7AFE-41FB-88E9-1C6DAF5459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908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EAEF-A98F-431E-A350-AAC0F4B530F5}" type="datetimeFigureOut">
              <a:rPr lang="nb-NO" smtClean="0"/>
              <a:t>14.04.2016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1A2B-7AFE-41FB-88E9-1C6DAF5459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818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EAEF-A98F-431E-A350-AAC0F4B530F5}" type="datetimeFigureOut">
              <a:rPr lang="nb-NO" smtClean="0"/>
              <a:t>14.04.2016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1A2B-7AFE-41FB-88E9-1C6DAF5459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926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BEAEF-A98F-431E-A350-AAC0F4B530F5}" type="datetimeFigureOut">
              <a:rPr lang="nb-NO" smtClean="0"/>
              <a:t>14.04.2016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C1A2B-7AFE-41FB-88E9-1C6DAF5459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92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6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nb-NO" dirty="0" err="1" smtClean="0"/>
              <a:t>Patient</a:t>
            </a:r>
            <a:r>
              <a:rPr lang="nb-NO" dirty="0" smtClean="0"/>
              <a:t> </a:t>
            </a:r>
            <a:r>
              <a:rPr lang="nb-NO" dirty="0" err="1" smtClean="0"/>
              <a:t>specific</a:t>
            </a:r>
            <a:r>
              <a:rPr lang="nb-NO" dirty="0" smtClean="0"/>
              <a:t> </a:t>
            </a:r>
            <a:r>
              <a:rPr lang="nb-NO" dirty="0" err="1" smtClean="0"/>
              <a:t>numerical</a:t>
            </a:r>
            <a:r>
              <a:rPr lang="nb-NO" dirty="0" smtClean="0"/>
              <a:t> </a:t>
            </a:r>
            <a:r>
              <a:rPr lang="nb-NO" dirty="0" err="1" smtClean="0"/>
              <a:t>simulation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flow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upper</a:t>
            </a:r>
            <a:r>
              <a:rPr lang="nb-NO" dirty="0" smtClean="0"/>
              <a:t> </a:t>
            </a:r>
            <a:r>
              <a:rPr lang="nb-NO" dirty="0" err="1" smtClean="0"/>
              <a:t>airways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59632" y="3501008"/>
            <a:ext cx="6400800" cy="1752600"/>
          </a:xfrm>
        </p:spPr>
        <p:txBody>
          <a:bodyPr>
            <a:normAutofit/>
          </a:bodyPr>
          <a:lstStyle/>
          <a:p>
            <a:r>
              <a:rPr lang="nb-NO" sz="2400" dirty="0" smtClean="0"/>
              <a:t>Master </a:t>
            </a:r>
            <a:r>
              <a:rPr lang="nb-NO" sz="2400" dirty="0" err="1" smtClean="0"/>
              <a:t>thesis</a:t>
            </a:r>
            <a:r>
              <a:rPr lang="nb-NO" sz="2400" dirty="0" smtClean="0"/>
              <a:t> spring 2016</a:t>
            </a:r>
          </a:p>
          <a:p>
            <a:r>
              <a:rPr lang="nb-NO" sz="2800" dirty="0" smtClean="0"/>
              <a:t>Maria Rolstad Jordal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81861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Motivation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>
            <a:normAutofit fontScale="77500" lnSpcReduction="20000"/>
          </a:bodyPr>
          <a:lstStyle/>
          <a:p>
            <a:r>
              <a:rPr lang="nb-NO" dirty="0" err="1" smtClean="0"/>
              <a:t>Demonstrate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potential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 </a:t>
            </a:r>
            <a:r>
              <a:rPr lang="nb-NO" dirty="0" err="1" smtClean="0"/>
              <a:t>new</a:t>
            </a:r>
            <a:r>
              <a:rPr lang="nb-NO" dirty="0" smtClean="0"/>
              <a:t> </a:t>
            </a:r>
            <a:r>
              <a:rPr lang="nb-NO" dirty="0" err="1" smtClean="0"/>
              <a:t>patient-specific</a:t>
            </a:r>
            <a:r>
              <a:rPr lang="nb-NO" dirty="0" smtClean="0"/>
              <a:t> </a:t>
            </a:r>
            <a:r>
              <a:rPr lang="nb-NO" dirty="0" err="1" smtClean="0"/>
              <a:t>clinical</a:t>
            </a:r>
            <a:r>
              <a:rPr lang="nb-NO" dirty="0" smtClean="0"/>
              <a:t> </a:t>
            </a:r>
            <a:r>
              <a:rPr lang="nb-NO" dirty="0" err="1" smtClean="0"/>
              <a:t>tool</a:t>
            </a:r>
            <a:r>
              <a:rPr lang="nb-NO" dirty="0" smtClean="0"/>
              <a:t> 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mathematical</a:t>
            </a:r>
            <a:r>
              <a:rPr lang="nb-NO" dirty="0" smtClean="0"/>
              <a:t> </a:t>
            </a:r>
            <a:r>
              <a:rPr lang="nb-NO" dirty="0" err="1" smtClean="0"/>
              <a:t>models</a:t>
            </a:r>
            <a:r>
              <a:rPr lang="nb-NO" dirty="0" smtClean="0"/>
              <a:t> to </a:t>
            </a:r>
            <a:r>
              <a:rPr lang="nb-NO" dirty="0" err="1" smtClean="0"/>
              <a:t>predict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response</a:t>
            </a:r>
            <a:r>
              <a:rPr lang="nb-NO" dirty="0" smtClean="0"/>
              <a:t> to </a:t>
            </a:r>
            <a:r>
              <a:rPr lang="nb-NO" dirty="0" err="1" smtClean="0"/>
              <a:t>Obstuctive</a:t>
            </a:r>
            <a:r>
              <a:rPr lang="nb-NO" dirty="0" smtClean="0"/>
              <a:t> </a:t>
            </a:r>
            <a:r>
              <a:rPr lang="nb-NO" dirty="0" err="1" smtClean="0"/>
              <a:t>Sleep</a:t>
            </a:r>
            <a:r>
              <a:rPr lang="nb-NO" dirty="0" smtClean="0"/>
              <a:t> </a:t>
            </a:r>
            <a:r>
              <a:rPr lang="nb-NO" dirty="0" err="1" smtClean="0"/>
              <a:t>Apnea</a:t>
            </a:r>
            <a:r>
              <a:rPr lang="nb-NO" dirty="0" smtClean="0"/>
              <a:t> </a:t>
            </a:r>
            <a:r>
              <a:rPr lang="nb-NO" dirty="0" err="1" smtClean="0"/>
              <a:t>Syndrome</a:t>
            </a:r>
            <a:r>
              <a:rPr lang="nb-NO" dirty="0" smtClean="0"/>
              <a:t> (OSAS) </a:t>
            </a:r>
            <a:r>
              <a:rPr lang="nb-NO" dirty="0" err="1" smtClean="0"/>
              <a:t>treatment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84" y="2852936"/>
            <a:ext cx="6589713" cy="36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73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Tasks</a:t>
            </a:r>
            <a:r>
              <a:rPr lang="nb-NO" dirty="0" smtClean="0"/>
              <a:t> to be </a:t>
            </a:r>
            <a:r>
              <a:rPr lang="nb-NO" dirty="0" err="1" smtClean="0"/>
              <a:t>considered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sz="2900" dirty="0" err="1" smtClean="0"/>
              <a:t>Generate</a:t>
            </a:r>
            <a:r>
              <a:rPr lang="nb-NO" sz="2900" dirty="0" smtClean="0"/>
              <a:t> 3D </a:t>
            </a:r>
            <a:r>
              <a:rPr lang="nb-NO" sz="2900" dirty="0" err="1" smtClean="0"/>
              <a:t>specific</a:t>
            </a:r>
            <a:r>
              <a:rPr lang="nb-NO" sz="2900" dirty="0" smtClean="0"/>
              <a:t> </a:t>
            </a:r>
            <a:r>
              <a:rPr lang="nb-NO" sz="2900" dirty="0" err="1" smtClean="0"/>
              <a:t>models</a:t>
            </a:r>
            <a:r>
              <a:rPr lang="nb-NO" sz="2900" dirty="0" smtClean="0"/>
              <a:t> </a:t>
            </a:r>
            <a:r>
              <a:rPr lang="nb-NO" sz="2900" dirty="0" err="1" smtClean="0"/>
              <a:t>of</a:t>
            </a:r>
            <a:r>
              <a:rPr lang="nb-NO" sz="2900" dirty="0" smtClean="0"/>
              <a:t> </a:t>
            </a:r>
            <a:r>
              <a:rPr lang="nb-NO" sz="2900" dirty="0" err="1" smtClean="0"/>
              <a:t>the</a:t>
            </a:r>
            <a:r>
              <a:rPr lang="nb-NO" sz="2900" dirty="0" smtClean="0"/>
              <a:t> </a:t>
            </a:r>
            <a:r>
              <a:rPr lang="nb-NO" sz="2900" dirty="0" err="1" smtClean="0"/>
              <a:t>upper</a:t>
            </a:r>
            <a:r>
              <a:rPr lang="nb-NO" sz="2900" dirty="0" smtClean="0"/>
              <a:t> </a:t>
            </a:r>
            <a:r>
              <a:rPr lang="nb-NO" sz="2900" dirty="0" err="1" smtClean="0"/>
              <a:t>airways</a:t>
            </a:r>
            <a:r>
              <a:rPr lang="nb-NO" sz="2900" dirty="0" smtClean="0"/>
              <a:t> (UA) </a:t>
            </a:r>
            <a:r>
              <a:rPr lang="nb-NO" sz="2900" dirty="0" err="1" smtClean="0"/>
              <a:t>before</a:t>
            </a:r>
            <a:r>
              <a:rPr lang="nb-NO" sz="2900" dirty="0" smtClean="0"/>
              <a:t> and </a:t>
            </a:r>
            <a:r>
              <a:rPr lang="nb-NO" sz="2900" dirty="0" err="1" smtClean="0"/>
              <a:t>after</a:t>
            </a:r>
            <a:r>
              <a:rPr lang="nb-NO" sz="2900" dirty="0" smtClean="0"/>
              <a:t> </a:t>
            </a:r>
            <a:r>
              <a:rPr lang="nb-NO" sz="2900" dirty="0" err="1" smtClean="0"/>
              <a:t>surgical</a:t>
            </a:r>
            <a:r>
              <a:rPr lang="nb-NO" sz="2900" dirty="0" smtClean="0"/>
              <a:t> </a:t>
            </a:r>
            <a:r>
              <a:rPr lang="nb-NO" sz="2900" dirty="0" err="1" smtClean="0"/>
              <a:t>intervention</a:t>
            </a:r>
            <a:r>
              <a:rPr lang="nb-NO" sz="2900" dirty="0" smtClean="0"/>
              <a:t> </a:t>
            </a:r>
            <a:r>
              <a:rPr lang="nb-NO" sz="2900" dirty="0" err="1" smtClean="0"/>
              <a:t>based</a:t>
            </a:r>
            <a:r>
              <a:rPr lang="nb-NO" sz="2900" dirty="0" smtClean="0"/>
              <a:t> </a:t>
            </a:r>
            <a:r>
              <a:rPr lang="nb-NO" sz="2900" dirty="0" err="1" smtClean="0"/>
              <a:t>on</a:t>
            </a:r>
            <a:r>
              <a:rPr lang="nb-NO" sz="2900" dirty="0" smtClean="0"/>
              <a:t> CT data 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sz="2900" dirty="0" smtClean="0"/>
              <a:t>Grid </a:t>
            </a:r>
            <a:r>
              <a:rPr lang="nb-NO" sz="2900" dirty="0" err="1" smtClean="0"/>
              <a:t>generation</a:t>
            </a:r>
            <a:r>
              <a:rPr lang="nb-NO" sz="2900" dirty="0" smtClean="0"/>
              <a:t>, </a:t>
            </a:r>
            <a:r>
              <a:rPr lang="nb-NO" sz="2900" dirty="0" err="1" smtClean="0"/>
              <a:t>refinement</a:t>
            </a:r>
            <a:r>
              <a:rPr lang="nb-NO" sz="2900" dirty="0" smtClean="0"/>
              <a:t>/</a:t>
            </a:r>
            <a:r>
              <a:rPr lang="nb-NO" sz="2900" dirty="0" err="1" smtClean="0"/>
              <a:t>convergence</a:t>
            </a:r>
            <a:r>
              <a:rPr lang="nb-NO" sz="2900" dirty="0" smtClean="0"/>
              <a:t> studies</a:t>
            </a:r>
          </a:p>
          <a:p>
            <a:endParaRPr lang="nb-NO" sz="2900" dirty="0" smtClean="0"/>
          </a:p>
          <a:p>
            <a:r>
              <a:rPr lang="nb-NO" sz="2900" dirty="0" err="1" smtClean="0"/>
              <a:t>Numerical</a:t>
            </a:r>
            <a:r>
              <a:rPr lang="nb-NO" sz="2900" dirty="0" smtClean="0"/>
              <a:t> </a:t>
            </a:r>
            <a:r>
              <a:rPr lang="nb-NO" sz="2900" dirty="0" err="1" smtClean="0"/>
              <a:t>simulation</a:t>
            </a:r>
            <a:r>
              <a:rPr lang="nb-NO" sz="2900" dirty="0" smtClean="0"/>
              <a:t> </a:t>
            </a:r>
            <a:r>
              <a:rPr lang="nb-NO" sz="2900" dirty="0" err="1" smtClean="0"/>
              <a:t>of</a:t>
            </a:r>
            <a:r>
              <a:rPr lang="nb-NO" sz="2900" dirty="0" smtClean="0"/>
              <a:t> </a:t>
            </a:r>
            <a:r>
              <a:rPr lang="nb-NO" sz="2900" dirty="0" err="1" smtClean="0"/>
              <a:t>inhaling</a:t>
            </a:r>
            <a:r>
              <a:rPr lang="nb-NO" sz="2900" dirty="0" smtClean="0"/>
              <a:t> </a:t>
            </a:r>
            <a:r>
              <a:rPr lang="nb-NO" sz="2900" dirty="0" err="1" smtClean="0"/>
              <a:t>flow</a:t>
            </a:r>
            <a:r>
              <a:rPr lang="nb-NO" sz="2900" dirty="0" smtClean="0"/>
              <a:t> in </a:t>
            </a:r>
            <a:r>
              <a:rPr lang="nb-NO" sz="2900" dirty="0" err="1" smtClean="0"/>
              <a:t>the</a:t>
            </a:r>
            <a:r>
              <a:rPr lang="nb-NO" sz="2900" dirty="0" smtClean="0"/>
              <a:t> </a:t>
            </a:r>
            <a:r>
              <a:rPr lang="nb-NO" sz="2900" dirty="0" err="1" smtClean="0"/>
              <a:t>patient’s</a:t>
            </a:r>
            <a:r>
              <a:rPr lang="nb-NO" sz="2900" dirty="0" smtClean="0"/>
              <a:t> UA </a:t>
            </a:r>
            <a:r>
              <a:rPr lang="nb-NO" sz="2900" dirty="0" err="1" smtClean="0"/>
              <a:t>before</a:t>
            </a:r>
            <a:r>
              <a:rPr lang="nb-NO" sz="2900" dirty="0" smtClean="0"/>
              <a:t> and </a:t>
            </a:r>
            <a:r>
              <a:rPr lang="nb-NO" sz="2900" dirty="0" err="1" smtClean="0"/>
              <a:t>after</a:t>
            </a:r>
            <a:r>
              <a:rPr lang="nb-NO" sz="2900" dirty="0" smtClean="0"/>
              <a:t> </a:t>
            </a:r>
            <a:r>
              <a:rPr lang="nb-NO" sz="2900" dirty="0" err="1" smtClean="0"/>
              <a:t>surgery</a:t>
            </a:r>
            <a:r>
              <a:rPr lang="nb-NO" sz="2900" dirty="0" smtClean="0"/>
              <a:t>. </a:t>
            </a:r>
          </a:p>
          <a:p>
            <a:endParaRPr lang="nb-NO" sz="2900" dirty="0" smtClean="0"/>
          </a:p>
          <a:p>
            <a:r>
              <a:rPr lang="nb-NO" sz="2900" dirty="0" err="1" smtClean="0"/>
              <a:t>Qualitative</a:t>
            </a:r>
            <a:r>
              <a:rPr lang="nb-NO" sz="2900" dirty="0" smtClean="0"/>
              <a:t> </a:t>
            </a:r>
            <a:r>
              <a:rPr lang="nb-NO" sz="2900" dirty="0" err="1" smtClean="0"/>
              <a:t>comparison</a:t>
            </a:r>
            <a:r>
              <a:rPr lang="nb-NO" sz="2900" dirty="0" smtClean="0"/>
              <a:t> </a:t>
            </a:r>
            <a:r>
              <a:rPr lang="nb-NO" sz="2900" dirty="0" err="1" smtClean="0"/>
              <a:t>of</a:t>
            </a:r>
            <a:r>
              <a:rPr lang="nb-NO" sz="2900" dirty="0" smtClean="0"/>
              <a:t> </a:t>
            </a:r>
            <a:r>
              <a:rPr lang="nb-NO" sz="2900" dirty="0" err="1" smtClean="0"/>
              <a:t>flow</a:t>
            </a:r>
            <a:r>
              <a:rPr lang="nb-NO" sz="2900" dirty="0" smtClean="0"/>
              <a:t> in </a:t>
            </a:r>
            <a:r>
              <a:rPr lang="nb-NO" sz="2900" dirty="0" err="1" smtClean="0"/>
              <a:t>the</a:t>
            </a:r>
            <a:r>
              <a:rPr lang="nb-NO" sz="2900" dirty="0" smtClean="0"/>
              <a:t> UA </a:t>
            </a:r>
            <a:r>
              <a:rPr lang="nb-NO" sz="2900" dirty="0" err="1" smtClean="0"/>
              <a:t>before</a:t>
            </a:r>
            <a:r>
              <a:rPr lang="nb-NO" sz="2900" dirty="0" smtClean="0"/>
              <a:t> and </a:t>
            </a:r>
            <a:r>
              <a:rPr lang="nb-NO" sz="2900" dirty="0" err="1" smtClean="0"/>
              <a:t>after</a:t>
            </a:r>
            <a:r>
              <a:rPr lang="nb-NO" sz="2900" dirty="0" smtClean="0"/>
              <a:t> </a:t>
            </a:r>
            <a:r>
              <a:rPr lang="nb-NO" sz="2900" dirty="0" err="1" smtClean="0"/>
              <a:t>surgery</a:t>
            </a:r>
            <a:r>
              <a:rPr lang="nb-NO" sz="2900" dirty="0" smtClean="0"/>
              <a:t> </a:t>
            </a:r>
            <a:r>
              <a:rPr lang="nb-NO" sz="2900" dirty="0" err="1" smtClean="0"/>
              <a:t>based</a:t>
            </a:r>
            <a:r>
              <a:rPr lang="nb-NO" sz="2900" dirty="0" smtClean="0"/>
              <a:t> </a:t>
            </a:r>
            <a:r>
              <a:rPr lang="nb-NO" sz="2900" dirty="0" err="1" smtClean="0"/>
              <a:t>on</a:t>
            </a:r>
            <a:r>
              <a:rPr lang="nb-NO" sz="2900" dirty="0" smtClean="0"/>
              <a:t> CFD </a:t>
            </a:r>
            <a:r>
              <a:rPr lang="nb-NO" sz="2900" dirty="0" err="1" smtClean="0"/>
              <a:t>results</a:t>
            </a:r>
            <a:endParaRPr lang="nb-NO" sz="2900" dirty="0" smtClean="0"/>
          </a:p>
          <a:p>
            <a:endParaRPr lang="nb-NO" sz="2900" dirty="0" smtClean="0"/>
          </a:p>
          <a:p>
            <a:r>
              <a:rPr lang="nb-NO" sz="2900" dirty="0" err="1" smtClean="0"/>
              <a:t>Compare</a:t>
            </a:r>
            <a:r>
              <a:rPr lang="nb-NO" sz="2900" dirty="0" smtClean="0"/>
              <a:t> </a:t>
            </a:r>
            <a:r>
              <a:rPr lang="nb-NO" sz="2900" dirty="0" err="1" smtClean="0"/>
              <a:t>the</a:t>
            </a:r>
            <a:r>
              <a:rPr lang="nb-NO" sz="2900" dirty="0" smtClean="0"/>
              <a:t> CFD </a:t>
            </a:r>
            <a:r>
              <a:rPr lang="nb-NO" sz="2900" dirty="0" err="1" smtClean="0"/>
              <a:t>results</a:t>
            </a:r>
            <a:r>
              <a:rPr lang="nb-NO" sz="2900" dirty="0" smtClean="0"/>
              <a:t> </a:t>
            </a:r>
            <a:r>
              <a:rPr lang="nb-NO" sz="2900" dirty="0" err="1" smtClean="0"/>
              <a:t>with</a:t>
            </a:r>
            <a:r>
              <a:rPr lang="nb-NO" sz="2900" dirty="0" smtClean="0"/>
              <a:t> </a:t>
            </a:r>
            <a:r>
              <a:rPr lang="nb-NO" sz="2900" dirty="0" err="1" smtClean="0"/>
              <a:t>measured</a:t>
            </a:r>
            <a:r>
              <a:rPr lang="nb-NO" sz="2900" dirty="0" smtClean="0"/>
              <a:t> data</a:t>
            </a:r>
          </a:p>
          <a:p>
            <a:pPr marL="0" indent="0">
              <a:buNone/>
            </a:pPr>
            <a:endParaRPr lang="nb-NO" sz="2900" dirty="0" smtClean="0"/>
          </a:p>
          <a:p>
            <a:r>
              <a:rPr lang="nb-NO" sz="2900" dirty="0" err="1" smtClean="0"/>
              <a:t>Can</a:t>
            </a:r>
            <a:r>
              <a:rPr lang="nb-NO" sz="2900" dirty="0" smtClean="0"/>
              <a:t> </a:t>
            </a:r>
            <a:r>
              <a:rPr lang="nb-NO" sz="2900" dirty="0" err="1" smtClean="0"/>
              <a:t>the</a:t>
            </a:r>
            <a:r>
              <a:rPr lang="nb-NO" sz="2900" dirty="0" smtClean="0"/>
              <a:t> </a:t>
            </a:r>
            <a:r>
              <a:rPr lang="nb-NO" sz="2900" dirty="0" err="1" smtClean="0"/>
              <a:t>change</a:t>
            </a:r>
            <a:r>
              <a:rPr lang="nb-NO" sz="2900" dirty="0" smtClean="0"/>
              <a:t> in </a:t>
            </a:r>
            <a:r>
              <a:rPr lang="nb-NO" sz="2900" dirty="0" err="1" smtClean="0"/>
              <a:t>flow</a:t>
            </a:r>
            <a:r>
              <a:rPr lang="nb-NO" sz="2900" dirty="0" smtClean="0"/>
              <a:t> </a:t>
            </a:r>
            <a:r>
              <a:rPr lang="nb-NO" sz="2900" dirty="0" err="1" smtClean="0"/>
              <a:t>pattern</a:t>
            </a:r>
            <a:r>
              <a:rPr lang="nb-NO" sz="2900" dirty="0" smtClean="0"/>
              <a:t> be </a:t>
            </a:r>
            <a:r>
              <a:rPr lang="nb-NO" sz="2900" dirty="0" err="1" smtClean="0"/>
              <a:t>correlated</a:t>
            </a:r>
            <a:r>
              <a:rPr lang="nb-NO" sz="2900" dirty="0" smtClean="0"/>
              <a:t> to </a:t>
            </a:r>
            <a:r>
              <a:rPr lang="nb-NO" sz="2900" dirty="0" err="1" smtClean="0"/>
              <a:t>the</a:t>
            </a:r>
            <a:r>
              <a:rPr lang="nb-NO" sz="2900" dirty="0" smtClean="0"/>
              <a:t> </a:t>
            </a:r>
            <a:r>
              <a:rPr lang="nb-NO" sz="2900" dirty="0" err="1" smtClean="0"/>
              <a:t>change</a:t>
            </a:r>
            <a:r>
              <a:rPr lang="nb-NO" sz="2900" dirty="0" smtClean="0"/>
              <a:t> in AHI?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0019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Geometrical</a:t>
            </a:r>
            <a:r>
              <a:rPr lang="nb-NO" dirty="0" smtClean="0"/>
              <a:t> Challenges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819" y="1831685"/>
            <a:ext cx="2781589" cy="274979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92826"/>
            <a:ext cx="2578448" cy="255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585261" y="122059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Protocol</a:t>
            </a:r>
            <a:r>
              <a:rPr lang="nb-NO" dirty="0" smtClean="0"/>
              <a:t> for CT </a:t>
            </a:r>
            <a:r>
              <a:rPr lang="nb-NO" dirty="0" err="1" smtClean="0"/>
              <a:t>imaging</a:t>
            </a:r>
            <a:r>
              <a:rPr lang="nb-NO" dirty="0"/>
              <a:t> </a:t>
            </a:r>
            <a:r>
              <a:rPr lang="nb-NO" dirty="0" smtClean="0"/>
              <a:t> - is it </a:t>
            </a:r>
            <a:r>
              <a:rPr lang="nb-NO" dirty="0" err="1" smtClean="0"/>
              <a:t>repeatable</a:t>
            </a:r>
            <a:r>
              <a:rPr lang="nb-NO" dirty="0" smtClean="0"/>
              <a:t>?</a:t>
            </a:r>
            <a:endParaRPr lang="nb-NO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61" y="1844824"/>
            <a:ext cx="2616364" cy="270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937" y="4077072"/>
            <a:ext cx="2635001" cy="255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2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lassholder for innhold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44" b="98611" l="32500" r="688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80" r="30026"/>
          <a:stretch/>
        </p:blipFill>
        <p:spPr>
          <a:xfrm>
            <a:off x="6108044" y="1937229"/>
            <a:ext cx="3074657" cy="444670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Combining</a:t>
            </a:r>
            <a:r>
              <a:rPr lang="nb-NO" dirty="0" smtClean="0"/>
              <a:t> pre- and post-operative </a:t>
            </a:r>
            <a:r>
              <a:rPr lang="nb-NO" dirty="0" err="1" smtClean="0"/>
              <a:t>models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44" b="98611" l="32500" r="688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80" r="30026"/>
          <a:stretch/>
        </p:blipFill>
        <p:spPr>
          <a:xfrm>
            <a:off x="0" y="1916832"/>
            <a:ext cx="3074657" cy="4446703"/>
          </a:xfrm>
        </p:spPr>
      </p:pic>
      <p:sp>
        <p:nvSpPr>
          <p:cNvPr id="12" name="Rektangel 11"/>
          <p:cNvSpPr/>
          <p:nvPr/>
        </p:nvSpPr>
        <p:spPr>
          <a:xfrm rot="20904224">
            <a:off x="4456610" y="2177073"/>
            <a:ext cx="2918922" cy="4382674"/>
          </a:xfrm>
          <a:prstGeom prst="rect">
            <a:avLst/>
          </a:prstGeom>
          <a:blipFill dpi="0" rotWithShape="1">
            <a:blip r:embed="rId4">
              <a:alphaModFix amt="51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581" l="926" r="9784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6" b="93704" l="37656" r="70625">
                        <a14:foregroundMark x1="57292" y1="20093" x2="57292" y2="20093"/>
                        <a14:foregroundMark x1="60365" y1="22315" x2="60365" y2="22315"/>
                        <a14:foregroundMark x1="59115" y1="61852" x2="57448" y2="65093"/>
                        <a14:foregroundMark x1="57604" y1="65093" x2="62187" y2="77500"/>
                        <a14:foregroundMark x1="62292" y1="78056" x2="65781" y2="81852"/>
                        <a14:foregroundMark x1="65781" y1="81574" x2="70365" y2="88519"/>
                        <a14:foregroundMark x1="70208" y1="88519" x2="70365" y2="93704"/>
                        <a14:foregroundMark x1="70521" y1="90926" x2="63229" y2="92315"/>
                        <a14:foregroundMark x1="63542" y1="91759" x2="58958" y2="86111"/>
                        <a14:foregroundMark x1="59896" y1="86389" x2="54271" y2="74815"/>
                        <a14:foregroundMark x1="54583" y1="73704" x2="53854" y2="70185"/>
                        <a14:foregroundMark x1="54427" y1="71574" x2="53229" y2="62963"/>
                        <a14:foregroundMark x1="53385" y1="63241" x2="53698" y2="54907"/>
                        <a14:foregroundMark x1="53385" y1="54907" x2="52760" y2="49259"/>
                        <a14:foregroundMark x1="53542" y1="50556" x2="54896" y2="47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76" r="28030" b="66610"/>
          <a:stretch/>
        </p:blipFill>
        <p:spPr>
          <a:xfrm rot="21035976">
            <a:off x="6142430" y="1959054"/>
            <a:ext cx="3135332" cy="1712163"/>
          </a:xfrm>
          <a:prstGeom prst="rect">
            <a:avLst/>
          </a:prstGeom>
          <a:noFill/>
        </p:spPr>
      </p:pic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15" b="96667" l="34948" r="628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84" r="36508"/>
          <a:stretch/>
        </p:blipFill>
        <p:spPr>
          <a:xfrm>
            <a:off x="2339752" y="2093143"/>
            <a:ext cx="2104190" cy="4465105"/>
          </a:xfrm>
          <a:prstGeom prst="rect">
            <a:avLst/>
          </a:prstGeom>
        </p:spPr>
      </p:pic>
      <p:sp>
        <p:nvSpPr>
          <p:cNvPr id="15" name="TekstSylinder 14"/>
          <p:cNvSpPr txBox="1"/>
          <p:nvPr/>
        </p:nvSpPr>
        <p:spPr>
          <a:xfrm>
            <a:off x="251520" y="6381651"/>
            <a:ext cx="9033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prstClr val="black"/>
                </a:solidFill>
              </a:rPr>
              <a:t>      Pre-operative		        Post-operative		</a:t>
            </a:r>
          </a:p>
        </p:txBody>
      </p:sp>
      <p:pic>
        <p:nvPicPr>
          <p:cNvPr id="17" name="Plassholder for innhold 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444" b="98611" l="32500" r="688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80" r="30026"/>
          <a:stretch/>
        </p:blipFill>
        <p:spPr>
          <a:xfrm>
            <a:off x="4058894" y="1916832"/>
            <a:ext cx="3088437" cy="446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Combining</a:t>
            </a:r>
            <a:r>
              <a:rPr lang="nb-NO" dirty="0" smtClean="0"/>
              <a:t> pre- and post operative </a:t>
            </a:r>
            <a:r>
              <a:rPr lang="nb-NO" dirty="0" err="1" smtClean="0"/>
              <a:t>models</a:t>
            </a:r>
            <a:endParaRPr lang="nb-NO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649640" cy="43924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81861"/>
            <a:ext cx="4789040" cy="310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467544" y="6242828"/>
            <a:ext cx="5112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by Sverre G. Johnsen and </a:t>
            </a:r>
            <a:r>
              <a:rPr lang="nb-NO" sz="1200" dirty="0" err="1" smtClean="0"/>
              <a:t>Balram</a:t>
            </a:r>
            <a:r>
              <a:rPr lang="nb-NO" sz="1200" dirty="0" smtClean="0"/>
              <a:t> </a:t>
            </a:r>
            <a:r>
              <a:rPr lang="nb-NO" sz="1200" dirty="0" err="1" smtClean="0"/>
              <a:t>Panjwani</a:t>
            </a:r>
            <a:r>
              <a:rPr lang="nb-NO" sz="1200" dirty="0" smtClean="0"/>
              <a:t> (SINTEF MC)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9886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segmentation</a:t>
            </a:r>
            <a:r>
              <a:rPr lang="nb-NO" dirty="0" smtClean="0"/>
              <a:t> </a:t>
            </a:r>
            <a:r>
              <a:rPr lang="nb-NO" dirty="0" err="1" smtClean="0"/>
              <a:t>repeatable</a:t>
            </a:r>
            <a:r>
              <a:rPr lang="nb-NO" dirty="0" smtClean="0"/>
              <a:t>?</a:t>
            </a:r>
            <a:endParaRPr lang="nb-NO" dirty="0"/>
          </a:p>
        </p:txBody>
      </p:sp>
      <p:pic>
        <p:nvPicPr>
          <p:cNvPr id="5122" name="Picture 2" descr="C:\Users\Maria\Documents\SKOLE\Master\SurfaceMesh\EIpre12detail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315" b="100000" l="22031" r="881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6" t="8195" r="9657"/>
          <a:stretch/>
        </p:blipFill>
        <p:spPr bwMode="auto">
          <a:xfrm rot="424594">
            <a:off x="1460765" y="3827886"/>
            <a:ext cx="3211429" cy="229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aria\Documents\SKOLE\Master\SurfaceMesh\EIpre12smoothdetai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741" b="100000" l="15990" r="82083">
                        <a14:foregroundMark x1="68854" y1="98611" x2="67865" y2="91759"/>
                        <a14:foregroundMark x1="68438" y1="92500" x2="69792" y2="91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27" t="12154" r="16185"/>
          <a:stretch/>
        </p:blipFill>
        <p:spPr bwMode="auto">
          <a:xfrm rot="695081">
            <a:off x="4458373" y="3839119"/>
            <a:ext cx="3022737" cy="217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32816"/>
            <a:ext cx="2232248" cy="220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06761"/>
            <a:ext cx="2238882" cy="220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00808"/>
            <a:ext cx="2210997" cy="216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1763688" y="626652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Original</a:t>
            </a:r>
            <a:endParaRPr lang="nb-NO" sz="1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5059876" y="6266520"/>
            <a:ext cx="3345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With </a:t>
            </a:r>
            <a:r>
              <a:rPr lang="nb-NO" sz="1400" dirty="0" err="1" smtClean="0"/>
              <a:t>Laplacian</a:t>
            </a:r>
            <a:r>
              <a:rPr lang="nb-NO" sz="1400" dirty="0" smtClean="0"/>
              <a:t> </a:t>
            </a:r>
            <a:r>
              <a:rPr lang="nb-NO" sz="1400" dirty="0" err="1" smtClean="0"/>
              <a:t>Smoothing</a:t>
            </a:r>
            <a:r>
              <a:rPr lang="nb-NO" sz="1400" dirty="0" smtClean="0"/>
              <a:t> filter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120518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Numerical</a:t>
            </a:r>
            <a:r>
              <a:rPr lang="nb-NO" dirty="0" smtClean="0"/>
              <a:t> </a:t>
            </a:r>
            <a:r>
              <a:rPr lang="nb-NO" dirty="0" err="1" smtClean="0"/>
              <a:t>Simulation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 err="1" smtClean="0"/>
              <a:t>Laminar</a:t>
            </a:r>
            <a:r>
              <a:rPr lang="nb-NO" sz="2000" dirty="0" smtClean="0"/>
              <a:t> </a:t>
            </a:r>
            <a:r>
              <a:rPr lang="nb-NO" sz="2000" dirty="0" err="1" smtClean="0"/>
              <a:t>flow</a:t>
            </a:r>
            <a:r>
              <a:rPr lang="nb-NO" sz="2000" dirty="0" smtClean="0"/>
              <a:t>, steady </a:t>
            </a:r>
            <a:r>
              <a:rPr lang="nb-NO" sz="2000" dirty="0" err="1" smtClean="0"/>
              <a:t>state</a:t>
            </a:r>
            <a:r>
              <a:rPr lang="nb-NO" sz="2000" dirty="0" smtClean="0"/>
              <a:t>, </a:t>
            </a:r>
            <a:r>
              <a:rPr lang="nb-NO" sz="2000" dirty="0" err="1" smtClean="0"/>
              <a:t>constant</a:t>
            </a:r>
            <a:r>
              <a:rPr lang="nb-NO" sz="2000" dirty="0" smtClean="0"/>
              <a:t> </a:t>
            </a:r>
            <a:r>
              <a:rPr lang="nb-NO" sz="2000" dirty="0" err="1" smtClean="0"/>
              <a:t>pressures</a:t>
            </a:r>
            <a:r>
              <a:rPr lang="nb-NO" sz="2000" dirty="0" smtClean="0"/>
              <a:t> at </a:t>
            </a:r>
            <a:r>
              <a:rPr lang="nb-NO" sz="2000" dirty="0" err="1" smtClean="0"/>
              <a:t>inlets</a:t>
            </a:r>
            <a:r>
              <a:rPr lang="nb-NO" sz="2000" dirty="0" smtClean="0"/>
              <a:t> and </a:t>
            </a:r>
            <a:r>
              <a:rPr lang="nb-NO" sz="2000" dirty="0" err="1" smtClean="0"/>
              <a:t>outlets</a:t>
            </a:r>
            <a:r>
              <a:rPr lang="nb-NO" sz="2000" dirty="0" smtClean="0"/>
              <a:t>, Pin = 0 </a:t>
            </a:r>
            <a:r>
              <a:rPr lang="nb-NO" sz="2000" dirty="0" err="1" smtClean="0"/>
              <a:t>Pa</a:t>
            </a:r>
            <a:r>
              <a:rPr lang="nb-NO" sz="2000" dirty="0" smtClean="0"/>
              <a:t>, </a:t>
            </a:r>
            <a:r>
              <a:rPr lang="nb-NO" sz="2000" dirty="0" err="1" smtClean="0"/>
              <a:t>Pout</a:t>
            </a:r>
            <a:r>
              <a:rPr lang="nb-NO" sz="2000" dirty="0" smtClean="0"/>
              <a:t> = -40Pa, 250ml/s at </a:t>
            </a:r>
            <a:r>
              <a:rPr lang="nb-NO" sz="2000" dirty="0" err="1" smtClean="0"/>
              <a:t>each</a:t>
            </a:r>
            <a:r>
              <a:rPr lang="nb-NO" sz="2000" dirty="0" smtClean="0"/>
              <a:t> </a:t>
            </a:r>
            <a:r>
              <a:rPr lang="nb-NO" sz="2000" dirty="0" err="1" smtClean="0"/>
              <a:t>inlet</a:t>
            </a:r>
            <a:endParaRPr lang="nb-NO" sz="2000" dirty="0" smtClean="0"/>
          </a:p>
          <a:p>
            <a:r>
              <a:rPr lang="nb-NO" sz="2000" dirty="0" err="1" smtClean="0"/>
              <a:t>Compare</a:t>
            </a:r>
            <a:r>
              <a:rPr lang="nb-NO" sz="2000" dirty="0" smtClean="0"/>
              <a:t> </a:t>
            </a:r>
            <a:r>
              <a:rPr lang="nb-NO" sz="2000" dirty="0" err="1" smtClean="0"/>
              <a:t>the</a:t>
            </a:r>
            <a:r>
              <a:rPr lang="nb-NO" sz="2000" dirty="0" smtClean="0"/>
              <a:t> </a:t>
            </a:r>
            <a:r>
              <a:rPr lang="nb-NO" sz="2000" dirty="0" err="1" smtClean="0"/>
              <a:t>effect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different </a:t>
            </a:r>
            <a:r>
              <a:rPr lang="nb-NO" sz="2000" dirty="0" err="1" smtClean="0"/>
              <a:t>inlets</a:t>
            </a:r>
            <a:r>
              <a:rPr lang="nb-NO" sz="2000" dirty="0" smtClean="0"/>
              <a:t> and </a:t>
            </a:r>
            <a:r>
              <a:rPr lang="nb-NO" sz="2000" dirty="0" err="1" smtClean="0"/>
              <a:t>outlets</a:t>
            </a:r>
            <a:endParaRPr lang="nb-NO" sz="2000" dirty="0" smtClean="0"/>
          </a:p>
          <a:p>
            <a:r>
              <a:rPr lang="nb-NO" sz="2000" dirty="0" err="1" smtClean="0"/>
              <a:t>Turbulence</a:t>
            </a:r>
            <a:r>
              <a:rPr lang="nb-NO" sz="2000" dirty="0" smtClean="0"/>
              <a:t> </a:t>
            </a:r>
            <a:r>
              <a:rPr lang="nb-NO" sz="2000" dirty="0" err="1" smtClean="0"/>
              <a:t>models</a:t>
            </a:r>
            <a:r>
              <a:rPr lang="nb-NO" sz="2000" dirty="0" smtClean="0"/>
              <a:t>?</a:t>
            </a:r>
          </a:p>
          <a:p>
            <a:pPr marL="0" indent="0">
              <a:buNone/>
            </a:pPr>
            <a:endParaRPr lang="nb-NO" sz="2400" dirty="0"/>
          </a:p>
          <a:p>
            <a:endParaRPr lang="nb-NO" sz="2400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146" name="Picture 2" descr="C:\Users\Maria\Documents\SKOLE\Master\SurfaceMesh\EIpre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07" b="97693" l="7639" r="94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619"/>
          <a:stretch/>
        </p:blipFill>
        <p:spPr bwMode="auto">
          <a:xfrm>
            <a:off x="2411760" y="3250823"/>
            <a:ext cx="4790229" cy="24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ria\Documents\SKOLE\Master\SurfaceMesh\pre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740" b="8354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59" b="55023"/>
          <a:stretch/>
        </p:blipFill>
        <p:spPr bwMode="auto">
          <a:xfrm>
            <a:off x="-396552" y="3463636"/>
            <a:ext cx="4545628" cy="223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Maria\Documents\SKOLE\Master\SurfaceMesh\OAIpre1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969" b="76302" l="14352" r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79" t="15928" r="11978" b="50808"/>
          <a:stretch/>
        </p:blipFill>
        <p:spPr bwMode="auto">
          <a:xfrm>
            <a:off x="5711583" y="3140968"/>
            <a:ext cx="3388537" cy="263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59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2718</TotalTime>
  <Words>211</Words>
  <Application>Microsoft Office PowerPoint</Application>
  <PresentationFormat>On-screen Show (4:3)</PresentationFormat>
  <Paragraphs>33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Office-tema</vt:lpstr>
      <vt:lpstr>Patient specific numerical simulation of flow in the upper airways </vt:lpstr>
      <vt:lpstr>Motivation</vt:lpstr>
      <vt:lpstr>Tasks to be considered</vt:lpstr>
      <vt:lpstr>Geometrical Challenges</vt:lpstr>
      <vt:lpstr>Combining pre- and post-operative models</vt:lpstr>
      <vt:lpstr>Combining pre- and post operative models</vt:lpstr>
      <vt:lpstr>Is the segmentation repeatable?</vt:lpstr>
      <vt:lpstr>Numerical Simulation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Maria</dc:creator>
  <cp:lastModifiedBy>Sverre Gullikstad Johnsen</cp:lastModifiedBy>
  <cp:revision>19</cp:revision>
  <dcterms:created xsi:type="dcterms:W3CDTF">2016-04-04T14:37:26Z</dcterms:created>
  <dcterms:modified xsi:type="dcterms:W3CDTF">2016-04-14T06:17:18Z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760156690</vt:i4>
  </property>
  <property fmtid="{D5CDD505-2E9C-101B-9397-08002B2CF9AE}" pid="3" name="_NewReviewCycle">
    <vt:lpwstr/>
  </property>
  <property fmtid="{D5CDD505-2E9C-101B-9397-08002B2CF9AE}" pid="4" name="_EmailSubject">
    <vt:lpwstr>OSASMOD - litt til osas.no</vt:lpwstr>
  </property>
  <property fmtid="{D5CDD505-2E9C-101B-9397-08002B2CF9AE}" pid="5" name="_AuthorEmail">
    <vt:lpwstr>Sverre.Gullikstad.Johnsen@sintef.no</vt:lpwstr>
  </property>
  <property fmtid="{D5CDD505-2E9C-101B-9397-08002B2CF9AE}" pid="6" name="_AuthorEmailDisplayName">
    <vt:lpwstr>Sverre Gullikstad Johnsen</vt:lpwstr>
  </property>
</Properties>
</file>